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270" r:id="rId3"/>
    <p:sldId id="265" r:id="rId4"/>
    <p:sldId id="267" r:id="rId5"/>
    <p:sldId id="266" r:id="rId6"/>
    <p:sldId id="278" r:id="rId7"/>
    <p:sldId id="271" r:id="rId8"/>
    <p:sldId id="274" r:id="rId9"/>
    <p:sldId id="282" r:id="rId10"/>
    <p:sldId id="280" r:id="rId11"/>
    <p:sldId id="281" r:id="rId12"/>
    <p:sldId id="286" r:id="rId13"/>
    <p:sldId id="275" r:id="rId14"/>
    <p:sldId id="283" r:id="rId15"/>
    <p:sldId id="284" r:id="rId16"/>
    <p:sldId id="277" r:id="rId17"/>
    <p:sldId id="285" r:id="rId18"/>
    <p:sldId id="287" r:id="rId19"/>
    <p:sldId id="268" r:id="rId20"/>
    <p:sldId id="272" r:id="rId21"/>
    <p:sldId id="273" r:id="rId22"/>
    <p:sldId id="269" r:id="rId23"/>
    <p:sldId id="279" r:id="rId24"/>
    <p:sldId id="26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9"/>
    <p:restoredTop sz="94631"/>
  </p:normalViewPr>
  <p:slideViewPr>
    <p:cSldViewPr snapToGrid="0" snapToObjects="1">
      <p:cViewPr>
        <p:scale>
          <a:sx n="107" d="100"/>
          <a:sy n="107" d="100"/>
        </p:scale>
        <p:origin x="184" y="-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7AA7D-FC0C-9542-81C0-466F85EF7BE3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2EC1A-0DC2-F845-9D5E-A8962F0D7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4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2EC1A-0DC2-F845-9D5E-A8962F0D7F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84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CA6D5-71D9-4D77-8733-A082675BD6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2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0B977A-BBCB-2740-BDA1-D1C3E7F13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AF9E1A8-315E-3E45-9BFB-304C9BCE3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DCCAF5-5DB9-314A-8C45-E88CA4695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9AFEA6-2A01-5B42-A055-4D0059C7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3A5BF5B-28E0-DA44-8094-4775D29AC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25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07B688-6366-0C4D-892B-D13E6797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AF89A2C-2113-A549-8232-59E3F02C3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BF5E4EA-9848-8C4D-97A7-210D72FAD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7AF995B-690A-0F43-9664-76B5FD4DB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2610026-2448-A744-87B5-30F2C35E5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11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052D21A-ED7E-A848-B62C-1EFC78330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2D70CDB-DF03-EB47-B2EF-5332829AE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D3F2C62-3B35-F847-8DC4-0444742DC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006349-84E5-E044-9975-403321B6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8DE17A9-6A26-C74F-B058-9C1567FA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41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623" y="-1"/>
            <a:ext cx="12191377" cy="558351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MV Boli" panose="0200050003020009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8304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ECF9CE-D2A4-1148-80BB-4B8088EBA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343045-574A-9F4F-9479-192C1247F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45458F7-5A9A-BB47-A6AC-7C468CFFC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BBAB86A-0354-254C-B7CD-47143E7D7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713F7C-DA52-0740-B131-04B09E40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4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D1FA25-A6F7-9C41-9556-71E60A36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10CA529-498F-F442-8235-8E629216D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2A82877-42A4-4140-9D35-AD3DEAE9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8B06B8-B16F-1948-AAE9-7134A96B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67FBA6-2EB7-8249-BEBB-2575657F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8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39CE56-5BAC-C14F-AEE0-8CAF5857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1B29-5392-1147-A6E3-A19C9D699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5233529-47E0-F84E-808B-52F403372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346ECCD-57B7-0547-B7EE-4DC6C2FD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19C8052-5B0B-B348-A34E-3243275E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B39F046-3B77-F941-8B34-B17F441A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2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9FCF7B-70FD-F34B-A732-576886E6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4C80A2-E4A9-A54A-A8AC-3D2891663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AC0D208-C2D3-6541-9F8A-14B59A3D6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346EAF-EA7B-994F-9495-4EE14A06E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70ED2DB-2AFC-4743-8256-D2381615C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C571CB5-7F6C-5243-BC1C-694365896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6BEED1D-DA2D-B045-BB98-9E78D35F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B3247B4-A068-254D-A151-F3CD9EB6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7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47E20B-067D-2848-97EA-CA2F5950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2703C34-2987-1642-989F-DFF90FE4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8924DEC-6444-B445-BA00-6F2199DDD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5876EFB-8599-8C4F-8BEF-0101ACC1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2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CF7C7E3-9296-BB42-8EFA-7DEDB60D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F919FD4-EA3B-4C4F-B620-10014263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EFB6D9-C771-AA4C-9AF5-22D4F1D8F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3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A8B566-D668-9A46-AABA-D6E599AD3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1D5A2C-BC2C-BA43-976A-A4FA0D4D2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95AF715-4053-DA4C-8A30-0703274D0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0766889-939D-E84C-818C-D59589B8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5D08EFC-F2C2-7840-9B9B-559E48E7F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34961D4-6E52-2240-BBA0-8C90711D9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4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EE9434-DB1D-ED4C-8FDB-17F9D398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0A4317C-EC8B-D645-818E-B4C07D9EB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02AC5D4-8F98-F746-BF68-E535719F6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8921FF9-98BC-8649-891B-B5EBCBF4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E947D3B-DC4A-9A41-A3F3-A9F6F2C3A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A3C2815-A897-9540-9628-17B77505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2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E080B71-C4FE-4D48-842F-D60219C0A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7BBDDEF-4925-C24C-BF06-CD0996EB0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80CB21-0DF3-CD4A-B09E-69ECEA1526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40C95-34A6-734C-811E-C0E749BEAE1E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B4EA46-2316-0C4B-BFC8-8C9729394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186B8A5-E4A5-744C-8AA1-B9824F9A9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5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328DB65-785B-4A16-8D5D-ECB875C0104D}"/>
              </a:ext>
            </a:extLst>
          </p:cNvPr>
          <p:cNvSpPr/>
          <p:nvPr/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A43F5E-28C6-480E-A4F8-8C595CC04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171" y="803705"/>
            <a:ext cx="4455761" cy="3034857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NARA:</a:t>
            </a:r>
            <a:r>
              <a:rPr lang="en-US" sz="5400" dirty="0">
                <a:solidFill>
                  <a:srgbClr val="FFFFFF"/>
                </a:solidFill>
              </a:rPr>
              <a:t/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News Articles Recommender and Analyzer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E9A30BF-B783-4E5F-B1AB-6673475DB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013165"/>
            <a:ext cx="4204012" cy="2205732"/>
          </a:xfrm>
        </p:spPr>
        <p:txBody>
          <a:bodyPr anchor="t">
            <a:normAutofit/>
          </a:bodyPr>
          <a:lstStyle/>
          <a:p>
            <a:pPr algn="r"/>
            <a:r>
              <a:rPr lang="en-US" sz="1800" dirty="0">
                <a:solidFill>
                  <a:srgbClr val="FFFFFF"/>
                </a:solidFill>
              </a:rPr>
              <a:t>Ryan Bae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Crystal Ding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Charles Duze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Mohammed </a:t>
            </a:r>
            <a:r>
              <a:rPr lang="en-US" sz="1800" dirty="0" err="1">
                <a:solidFill>
                  <a:srgbClr val="FFFFFF"/>
                </a:solidFill>
              </a:rPr>
              <a:t>Helal</a:t>
            </a:r>
            <a:endParaRPr lang="en-US" sz="1800" dirty="0">
              <a:solidFill>
                <a:srgbClr val="FFFFFF"/>
              </a:solidFill>
            </a:endParaRP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Paul Wright</a:t>
            </a:r>
          </a:p>
          <a:p>
            <a:pPr algn="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979495A-7FB0-4DDD-8F5F-937CE54E843D}"/>
              </a:ext>
            </a:extLst>
          </p:cNvPr>
          <p:cNvSpPr txBox="1"/>
          <p:nvPr/>
        </p:nvSpPr>
        <p:spPr>
          <a:xfrm>
            <a:off x="7657938" y="6021707"/>
            <a:ext cx="2479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Team: </a:t>
            </a:r>
            <a:r>
              <a:rPr lang="en-US" b="1" dirty="0" err="1"/>
              <a:t>WeReadTheNews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047842A-1754-484A-A4D6-C630AB6C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454" y="270552"/>
            <a:ext cx="4348047" cy="556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</a:t>
            </a:r>
            <a:r>
              <a:rPr lang="en-US" dirty="0" err="1"/>
              <a:t>transform_article</a:t>
            </a:r>
            <a:r>
              <a:rPr lang="en-US" dirty="0"/>
              <a:t>” cleaning process:</a:t>
            </a:r>
          </a:p>
          <a:p>
            <a:pPr lvl="1"/>
            <a:r>
              <a:rPr lang="en-US" dirty="0"/>
              <a:t>Convert to lowercase.</a:t>
            </a:r>
          </a:p>
          <a:p>
            <a:pPr lvl="1"/>
            <a:r>
              <a:rPr lang="en-US" dirty="0"/>
              <a:t>Remove numbers and punctuation.</a:t>
            </a:r>
          </a:p>
          <a:p>
            <a:pPr lvl="1"/>
            <a:r>
              <a:rPr lang="en-US" dirty="0"/>
              <a:t>Remove </a:t>
            </a:r>
            <a:r>
              <a:rPr lang="en-US" dirty="0" err="1"/>
              <a:t>stopwords</a:t>
            </a:r>
            <a:r>
              <a:rPr lang="en-US" dirty="0"/>
              <a:t> (and, the, but, etc.).</a:t>
            </a:r>
          </a:p>
          <a:p>
            <a:pPr lvl="1"/>
            <a:r>
              <a:rPr lang="en-US" dirty="0"/>
              <a:t>Lemmatize (coming -&gt; come).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Luckily, we don’t have to deal with typos.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9679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0C3E634-F1BD-449E-B14E-68C15FA7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02" y="1037797"/>
            <a:ext cx="5523596" cy="544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6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2: Topic Modeler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Topic modeling is done using </a:t>
            </a:r>
            <a:r>
              <a:rPr lang="en-US" i="1" dirty="0" smtClean="0"/>
              <a:t>Latent </a:t>
            </a:r>
            <a:r>
              <a:rPr lang="en-US" i="1" dirty="0" err="1" smtClean="0"/>
              <a:t>Dirichlet</a:t>
            </a:r>
            <a:r>
              <a:rPr lang="en-US" i="1" dirty="0" smtClean="0"/>
              <a:t> Allocation </a:t>
            </a:r>
          </a:p>
          <a:p>
            <a:pPr lvl="1"/>
            <a:r>
              <a:rPr lang="en-US" dirty="0"/>
              <a:t>Guided </a:t>
            </a:r>
            <a:r>
              <a:rPr lang="en-US" dirty="0" smtClean="0"/>
              <a:t>Model </a:t>
            </a:r>
            <a:r>
              <a:rPr lang="mr-IN" dirty="0" smtClean="0"/>
              <a:t>–</a:t>
            </a:r>
            <a:r>
              <a:rPr lang="en-US" dirty="0" smtClean="0"/>
              <a:t> 17 topics, hand picked for interpretation and topic tags</a:t>
            </a:r>
            <a:endParaRPr lang="en-US" dirty="0"/>
          </a:p>
          <a:p>
            <a:pPr lvl="1"/>
            <a:r>
              <a:rPr lang="en-US" dirty="0"/>
              <a:t>Unguided </a:t>
            </a:r>
            <a:r>
              <a:rPr lang="en-US" dirty="0" smtClean="0"/>
              <a:t>Model - ~1400 topics, LDA algorithm picks these, used for recommender </a:t>
            </a:r>
            <a:endParaRPr lang="en-US" dirty="0"/>
          </a:p>
          <a:p>
            <a:endParaRPr lang="en-US" i="1" dirty="0" smtClean="0"/>
          </a:p>
          <a:p>
            <a:r>
              <a:rPr lang="en-US" dirty="0" err="1" smtClean="0"/>
              <a:t>Guidedlda</a:t>
            </a:r>
            <a:r>
              <a:rPr lang="en-US" dirty="0" smtClean="0"/>
              <a:t> module</a:t>
            </a:r>
          </a:p>
          <a:p>
            <a:pPr lvl="1"/>
            <a:r>
              <a:rPr lang="en-US" dirty="0" smtClean="0"/>
              <a:t>While not as powerful as modules like </a:t>
            </a:r>
            <a:r>
              <a:rPr lang="en-US" dirty="0" err="1" smtClean="0"/>
              <a:t>gensim</a:t>
            </a:r>
            <a:r>
              <a:rPr lang="en-US" dirty="0" smtClean="0"/>
              <a:t>, it allows flexibility of both models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821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2: Topic </a:t>
            </a:r>
            <a:r>
              <a:rPr lang="en-US" dirty="0" smtClean="0"/>
              <a:t>Modeler</a:t>
            </a:r>
            <a:endParaRPr lang="en-US" dirty="0"/>
          </a:p>
        </p:txBody>
      </p:sp>
      <p:pic>
        <p:nvPicPr>
          <p:cNvPr id="3" name="Picture 4" descr="https://documents.lucidchart.com/documents/23376bd9-f9e5-4701-a3f4-4e29962711b5/pages/0_0?a=685&amp;x=175&amp;y=1091&amp;w=986&amp;h=261&amp;store=1&amp;accept=image%2F*&amp;auth=LCA%20a9b2f0ff6efb7f86186b166f6b7249b2cff56fbd-ts%3D1527574179">
            <a:extLst>
              <a:ext uri="{FF2B5EF4-FFF2-40B4-BE49-F238E27FC236}">
                <a16:creationId xmlns:a16="http://schemas.microsoft.com/office/drawing/2014/main" xmlns="" id="{1CC023C0-4A31-44AA-9B1F-D22A36837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1096408"/>
            <a:ext cx="703897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576438-B557-40B0-B234-167BA5C7A67D}"/>
              </a:ext>
            </a:extLst>
          </p:cNvPr>
          <p:cNvSpPr txBox="1"/>
          <p:nvPr/>
        </p:nvSpPr>
        <p:spPr>
          <a:xfrm>
            <a:off x="407624" y="1641513"/>
            <a:ext cx="189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Building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1518B63-4DFC-4490-AFBE-576AE76D09E5}"/>
              </a:ext>
            </a:extLst>
          </p:cNvPr>
          <p:cNvSpPr txBox="1"/>
          <p:nvPr/>
        </p:nvSpPr>
        <p:spPr>
          <a:xfrm>
            <a:off x="407623" y="4438885"/>
            <a:ext cx="189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Query Process</a:t>
            </a:r>
          </a:p>
        </p:txBody>
      </p:sp>
      <p:pic>
        <p:nvPicPr>
          <p:cNvPr id="6" name="Picture 6" descr="https://documents.lucidchart.com/documents/23376bd9-f9e5-4701-a3f4-4e29962711b5/pages/0_0?a=685&amp;x=124&amp;y=744&amp;w=1232&amp;h=358&amp;store=1&amp;accept=image%2F*&amp;auth=LCA%206931e1133aabae49092306c7331dc90e483c837a-ts%3D1527574179">
            <a:extLst>
              <a:ext uri="{FF2B5EF4-FFF2-40B4-BE49-F238E27FC236}">
                <a16:creationId xmlns:a16="http://schemas.microsoft.com/office/drawing/2014/main" xmlns="" id="{D37783D0-EE9C-4D26-AF51-A7450017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230" y="3485700"/>
            <a:ext cx="88011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4D77243-3B9B-4F1C-9827-DED9F0CCD7B8}"/>
              </a:ext>
            </a:extLst>
          </p:cNvPr>
          <p:cNvSpPr txBox="1"/>
          <p:nvPr/>
        </p:nvSpPr>
        <p:spPr>
          <a:xfrm>
            <a:off x="10306275" y="4434307"/>
            <a:ext cx="1617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Recommender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95BFADC-5994-44E2-B7C3-2C2B87ED2E5F}"/>
              </a:ext>
            </a:extLst>
          </p:cNvPr>
          <p:cNvSpPr txBox="1"/>
          <p:nvPr/>
        </p:nvSpPr>
        <p:spPr>
          <a:xfrm>
            <a:off x="9615488" y="1211855"/>
            <a:ext cx="2425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</a:rPr>
              <a:t>Interpretable, high level topics, used for topic tags in 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432A721-92C0-4C00-B0A1-EC5E5361B66F}"/>
              </a:ext>
            </a:extLst>
          </p:cNvPr>
          <p:cNvSpPr txBox="1"/>
          <p:nvPr/>
        </p:nvSpPr>
        <p:spPr>
          <a:xfrm>
            <a:off x="9601199" y="2210692"/>
            <a:ext cx="2265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2"/>
                </a:solidFill>
              </a:rPr>
              <a:t>Low level topics, used for recommender system</a:t>
            </a:r>
          </a:p>
        </p:txBody>
      </p:sp>
    </p:spTree>
    <p:extLst>
      <p:ext uri="{BB962C8B-B14F-4D97-AF65-F5344CB8AC3E}">
        <p14:creationId xmlns:p14="http://schemas.microsoft.com/office/powerpoint/2010/main" val="38486551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/>
          <a:p>
            <a:r>
              <a:rPr lang="en-US" dirty="0"/>
              <a:t>Component 3: Recommender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62364B2-2D43-4A4D-83FD-B593D263386A}"/>
              </a:ext>
            </a:extLst>
          </p:cNvPr>
          <p:cNvSpPr/>
          <p:nvPr/>
        </p:nvSpPr>
        <p:spPr>
          <a:xfrm>
            <a:off x="268080" y="1386005"/>
            <a:ext cx="1983180" cy="8940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36B76A3-C0E5-1B49-AEF2-510F34C0A56A}"/>
              </a:ext>
            </a:extLst>
          </p:cNvPr>
          <p:cNvSpPr txBox="1"/>
          <p:nvPr/>
        </p:nvSpPr>
        <p:spPr>
          <a:xfrm>
            <a:off x="354176" y="1521562"/>
            <a:ext cx="181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Corpus Unguided Topic Matrix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91822E-5708-CE4F-B1C0-9517008A794C}"/>
              </a:ext>
            </a:extLst>
          </p:cNvPr>
          <p:cNvSpPr/>
          <p:nvPr/>
        </p:nvSpPr>
        <p:spPr>
          <a:xfrm>
            <a:off x="268080" y="4304802"/>
            <a:ext cx="1983181" cy="9435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7C5D84A-2B6B-2E41-B534-B02C7DC0B32C}"/>
              </a:ext>
            </a:extLst>
          </p:cNvPr>
          <p:cNvSpPr txBox="1"/>
          <p:nvPr/>
        </p:nvSpPr>
        <p:spPr>
          <a:xfrm>
            <a:off x="311127" y="4453405"/>
            <a:ext cx="1897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Query Unguided Topic Vector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3F4BEA4-358C-2646-A4E4-A9778AF12AB3}"/>
              </a:ext>
            </a:extLst>
          </p:cNvPr>
          <p:cNvSpPr/>
          <p:nvPr/>
        </p:nvSpPr>
        <p:spPr>
          <a:xfrm>
            <a:off x="2853104" y="2876177"/>
            <a:ext cx="1701143" cy="762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54C77EF-1FD7-484A-9607-2EEF8DD2B97E}"/>
              </a:ext>
            </a:extLst>
          </p:cNvPr>
          <p:cNvSpPr txBox="1"/>
          <p:nvPr/>
        </p:nvSpPr>
        <p:spPr>
          <a:xfrm>
            <a:off x="2718023" y="2961431"/>
            <a:ext cx="197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KDTree</a:t>
            </a:r>
            <a:r>
              <a:rPr lang="en-US" dirty="0"/>
              <a:t> based on topic probability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62642AC-E69E-7843-AE40-377BF9D34004}"/>
              </a:ext>
            </a:extLst>
          </p:cNvPr>
          <p:cNvSpPr/>
          <p:nvPr/>
        </p:nvSpPr>
        <p:spPr>
          <a:xfrm>
            <a:off x="5107796" y="1863463"/>
            <a:ext cx="1756568" cy="762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48F3988-5DA1-B844-8DE2-E2AF8620A995}"/>
              </a:ext>
            </a:extLst>
          </p:cNvPr>
          <p:cNvSpPr txBox="1"/>
          <p:nvPr/>
        </p:nvSpPr>
        <p:spPr>
          <a:xfrm>
            <a:off x="5107796" y="1903035"/>
            <a:ext cx="179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Index of top 5 articles in corpus</a:t>
            </a: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xmlns="" id="{6AAFBE8E-46B3-4A4F-B458-95F82C09F011}"/>
              </a:ext>
            </a:extLst>
          </p:cNvPr>
          <p:cNvSpPr/>
          <p:nvPr/>
        </p:nvSpPr>
        <p:spPr>
          <a:xfrm>
            <a:off x="3624083" y="2028076"/>
            <a:ext cx="1378383" cy="725573"/>
          </a:xfrm>
          <a:prstGeom prst="bentArrow">
            <a:avLst>
              <a:gd name="adj1" fmla="val 15691"/>
              <a:gd name="adj2" fmla="val 20345"/>
              <a:gd name="adj3" fmla="val 50000"/>
              <a:gd name="adj4" fmla="val 530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C2A59EF-179A-8F41-9442-8694D0CEEA94}"/>
              </a:ext>
            </a:extLst>
          </p:cNvPr>
          <p:cNvSpPr/>
          <p:nvPr/>
        </p:nvSpPr>
        <p:spPr>
          <a:xfrm>
            <a:off x="5145318" y="4463609"/>
            <a:ext cx="1756568" cy="762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AAA6DCE-E5B0-7D48-A96D-5851FAFEDC66}"/>
              </a:ext>
            </a:extLst>
          </p:cNvPr>
          <p:cNvSpPr txBox="1"/>
          <p:nvPr/>
        </p:nvSpPr>
        <p:spPr>
          <a:xfrm>
            <a:off x="5127015" y="4602010"/>
            <a:ext cx="179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articles corpus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5ABE81C-C44E-124D-BF29-E088F7BD04A6}"/>
              </a:ext>
            </a:extLst>
          </p:cNvPr>
          <p:cNvSpPr/>
          <p:nvPr/>
        </p:nvSpPr>
        <p:spPr>
          <a:xfrm>
            <a:off x="7638006" y="3167061"/>
            <a:ext cx="1875998" cy="8814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FDE3ED7-1125-D149-A836-BF7B7AD72E37}"/>
              </a:ext>
            </a:extLst>
          </p:cNvPr>
          <p:cNvSpPr txBox="1"/>
          <p:nvPr/>
        </p:nvSpPr>
        <p:spPr>
          <a:xfrm>
            <a:off x="7679418" y="3300303"/>
            <a:ext cx="179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 5 articles in articles corpus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1851BEBA-7567-C045-A573-3D7D351A327D}"/>
              </a:ext>
            </a:extLst>
          </p:cNvPr>
          <p:cNvSpPr/>
          <p:nvPr/>
        </p:nvSpPr>
        <p:spPr>
          <a:xfrm>
            <a:off x="9697397" y="3441087"/>
            <a:ext cx="653142" cy="279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40B8769-F428-6242-8C33-6FFD6C9D18D9}"/>
              </a:ext>
            </a:extLst>
          </p:cNvPr>
          <p:cNvSpPr/>
          <p:nvPr/>
        </p:nvSpPr>
        <p:spPr>
          <a:xfrm>
            <a:off x="10533932" y="3100452"/>
            <a:ext cx="1543273" cy="8814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C793013-FDB8-DE42-B96F-A269C2941DF3}"/>
              </a:ext>
            </a:extLst>
          </p:cNvPr>
          <p:cNvSpPr txBox="1"/>
          <p:nvPr/>
        </p:nvSpPr>
        <p:spPr>
          <a:xfrm>
            <a:off x="10408981" y="3351250"/>
            <a:ext cx="179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Interface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D64952C5-911A-AE4D-B348-BA541A4829C7}"/>
              </a:ext>
            </a:extLst>
          </p:cNvPr>
          <p:cNvCxnSpPr>
            <a:cxnSpLocks/>
          </p:cNvCxnSpPr>
          <p:nvPr/>
        </p:nvCxnSpPr>
        <p:spPr>
          <a:xfrm>
            <a:off x="4836206" y="614363"/>
            <a:ext cx="0" cy="6356453"/>
          </a:xfrm>
          <a:prstGeom prst="line">
            <a:avLst/>
          </a:prstGeom>
          <a:ln w="63500">
            <a:solidFill>
              <a:schemeClr val="accent2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9D30DD61-7E67-6C4C-B612-F67A72024A63}"/>
              </a:ext>
            </a:extLst>
          </p:cNvPr>
          <p:cNvCxnSpPr>
            <a:cxnSpLocks/>
          </p:cNvCxnSpPr>
          <p:nvPr/>
        </p:nvCxnSpPr>
        <p:spPr>
          <a:xfrm>
            <a:off x="9634922" y="614363"/>
            <a:ext cx="21063" cy="6356453"/>
          </a:xfrm>
          <a:prstGeom prst="line">
            <a:avLst/>
          </a:prstGeom>
          <a:ln w="63500">
            <a:solidFill>
              <a:schemeClr val="accent2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Brace 35">
            <a:extLst>
              <a:ext uri="{FF2B5EF4-FFF2-40B4-BE49-F238E27FC236}">
                <a16:creationId xmlns:a16="http://schemas.microsoft.com/office/drawing/2014/main" xmlns="" id="{DF4FF8D0-DE55-7E4A-8BB9-A9EBA4C82CD8}"/>
              </a:ext>
            </a:extLst>
          </p:cNvPr>
          <p:cNvSpPr/>
          <p:nvPr/>
        </p:nvSpPr>
        <p:spPr>
          <a:xfrm rot="5400000">
            <a:off x="2229709" y="3753261"/>
            <a:ext cx="440258" cy="4261545"/>
          </a:xfrm>
          <a:prstGeom prst="rightBrace">
            <a:avLst>
              <a:gd name="adj1" fmla="val 43399"/>
              <a:gd name="adj2" fmla="val 49721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xmlns="" id="{8D87E1F8-6605-B944-803E-AEB0DC9EE7EE}"/>
              </a:ext>
            </a:extLst>
          </p:cNvPr>
          <p:cNvSpPr/>
          <p:nvPr/>
        </p:nvSpPr>
        <p:spPr>
          <a:xfrm rot="5400000">
            <a:off x="7015435" y="3753261"/>
            <a:ext cx="440258" cy="4261545"/>
          </a:xfrm>
          <a:prstGeom prst="rightBrace">
            <a:avLst>
              <a:gd name="adj1" fmla="val 43399"/>
              <a:gd name="adj2" fmla="val 49721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FA18CCC-7CFF-7B44-84CE-F7CF5812EEAB}"/>
              </a:ext>
            </a:extLst>
          </p:cNvPr>
          <p:cNvSpPr txBox="1"/>
          <p:nvPr/>
        </p:nvSpPr>
        <p:spPr>
          <a:xfrm>
            <a:off x="1249614" y="6147840"/>
            <a:ext cx="237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knn_prediction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105861A-8B76-5849-B423-FA3359345A64}"/>
              </a:ext>
            </a:extLst>
          </p:cNvPr>
          <p:cNvSpPr txBox="1"/>
          <p:nvPr/>
        </p:nvSpPr>
        <p:spPr>
          <a:xfrm>
            <a:off x="6048329" y="6147840"/>
            <a:ext cx="237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join_process</a:t>
            </a:r>
            <a:endParaRPr lang="en-US" dirty="0"/>
          </a:p>
        </p:txBody>
      </p:sp>
      <p:sp>
        <p:nvSpPr>
          <p:cNvPr id="43" name="Bent Arrow 42">
            <a:extLst>
              <a:ext uri="{FF2B5EF4-FFF2-40B4-BE49-F238E27FC236}">
                <a16:creationId xmlns:a16="http://schemas.microsoft.com/office/drawing/2014/main" xmlns="" id="{F2CCE92D-72FF-564B-9944-5154280EE335}"/>
              </a:ext>
            </a:extLst>
          </p:cNvPr>
          <p:cNvSpPr/>
          <p:nvPr/>
        </p:nvSpPr>
        <p:spPr>
          <a:xfrm rot="10800000" flipH="1">
            <a:off x="1092182" y="2481881"/>
            <a:ext cx="1636777" cy="959100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Bent Arrow 43">
            <a:extLst>
              <a:ext uri="{FF2B5EF4-FFF2-40B4-BE49-F238E27FC236}">
                <a16:creationId xmlns:a16="http://schemas.microsoft.com/office/drawing/2014/main" xmlns="" id="{87A76FF7-F6D0-BD4C-BA7B-F870898AB577}"/>
              </a:ext>
            </a:extLst>
          </p:cNvPr>
          <p:cNvSpPr/>
          <p:nvPr/>
        </p:nvSpPr>
        <p:spPr>
          <a:xfrm rot="10800000" flipH="1" flipV="1">
            <a:off x="1089171" y="3006728"/>
            <a:ext cx="1636777" cy="960226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Bent Arrow 44">
            <a:extLst>
              <a:ext uri="{FF2B5EF4-FFF2-40B4-BE49-F238E27FC236}">
                <a16:creationId xmlns:a16="http://schemas.microsoft.com/office/drawing/2014/main" xmlns="" id="{6E5DF252-A8EF-7A48-A71E-B9C5EDF2B584}"/>
              </a:ext>
            </a:extLst>
          </p:cNvPr>
          <p:cNvSpPr/>
          <p:nvPr/>
        </p:nvSpPr>
        <p:spPr>
          <a:xfrm rot="10800000" flipH="1">
            <a:off x="5822390" y="2820753"/>
            <a:ext cx="1636777" cy="959100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Bent Arrow 45">
            <a:extLst>
              <a:ext uri="{FF2B5EF4-FFF2-40B4-BE49-F238E27FC236}">
                <a16:creationId xmlns:a16="http://schemas.microsoft.com/office/drawing/2014/main" xmlns="" id="{425D8494-DFB9-EF49-90A0-30CAA4E47C73}"/>
              </a:ext>
            </a:extLst>
          </p:cNvPr>
          <p:cNvSpPr/>
          <p:nvPr/>
        </p:nvSpPr>
        <p:spPr>
          <a:xfrm rot="10800000" flipH="1" flipV="1">
            <a:off x="5832000" y="3341012"/>
            <a:ext cx="1636777" cy="960226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9934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FD8485-8D87-7944-8EC0-6B992B9C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3: Recommender – </a:t>
            </a:r>
            <a:r>
              <a:rPr lang="en-US" dirty="0" err="1"/>
              <a:t>knn_prediction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DE4E1ED-BF35-1D4E-AD4B-6684B28E5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01" y="813458"/>
            <a:ext cx="6180681" cy="3179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5A5B6E7-5C5C-4140-BC16-B9F6DB97E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01" y="5391251"/>
            <a:ext cx="6176035" cy="839684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xmlns="" id="{1899BD15-A458-D548-A727-D5F47105E400}"/>
              </a:ext>
            </a:extLst>
          </p:cNvPr>
          <p:cNvSpPr/>
          <p:nvPr/>
        </p:nvSpPr>
        <p:spPr>
          <a:xfrm>
            <a:off x="5890161" y="3313413"/>
            <a:ext cx="504275" cy="249184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xmlns="" id="{EA7CB930-E527-DB4E-88DC-B43C4FCF661C}"/>
              </a:ext>
            </a:extLst>
          </p:cNvPr>
          <p:cNvSpPr/>
          <p:nvPr/>
        </p:nvSpPr>
        <p:spPr>
          <a:xfrm>
            <a:off x="5795159" y="5951876"/>
            <a:ext cx="599277" cy="279059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xmlns="" id="{BB31A008-CB3A-414C-84BB-A9413E208E9A}"/>
              </a:ext>
            </a:extLst>
          </p:cNvPr>
          <p:cNvSpPr/>
          <p:nvPr/>
        </p:nvSpPr>
        <p:spPr>
          <a:xfrm>
            <a:off x="6543303" y="3423259"/>
            <a:ext cx="1448789" cy="2712871"/>
          </a:xfrm>
          <a:prstGeom prst="rightBrace">
            <a:avLst>
              <a:gd name="adj1" fmla="val 22012"/>
              <a:gd name="adj2" fmla="val 50000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CB334C49-8553-8948-A94A-227323732AEB}"/>
              </a:ext>
            </a:extLst>
          </p:cNvPr>
          <p:cNvSpPr/>
          <p:nvPr/>
        </p:nvSpPr>
        <p:spPr>
          <a:xfrm>
            <a:off x="8136313" y="3992995"/>
            <a:ext cx="2992582" cy="1401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E851872-8E0C-A44B-8321-1D330F59C7B2}"/>
              </a:ext>
            </a:extLst>
          </p:cNvPr>
          <p:cNvSpPr txBox="1"/>
          <p:nvPr/>
        </p:nvSpPr>
        <p:spPr>
          <a:xfrm>
            <a:off x="8397570" y="4370473"/>
            <a:ext cx="2470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 Index  9</a:t>
            </a:r>
          </a:p>
          <a:p>
            <a:pPr algn="ctr"/>
            <a:r>
              <a:rPr lang="en-US" dirty="0"/>
              <a:t>Top Topic Technology</a:t>
            </a:r>
          </a:p>
        </p:txBody>
      </p:sp>
    </p:spTree>
    <p:extLst>
      <p:ext uri="{BB962C8B-B14F-4D97-AF65-F5344CB8AC3E}">
        <p14:creationId xmlns:p14="http://schemas.microsoft.com/office/powerpoint/2010/main" val="24870338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4: Sentiment Analyzer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83A9A49-0662-4688-BEEB-A23916AC8C79}"/>
              </a:ext>
            </a:extLst>
          </p:cNvPr>
          <p:cNvSpPr/>
          <p:nvPr/>
        </p:nvSpPr>
        <p:spPr>
          <a:xfrm>
            <a:off x="4398710" y="2397203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9B52B30-C539-4DA2-A457-0F0825E47953}"/>
              </a:ext>
            </a:extLst>
          </p:cNvPr>
          <p:cNvSpPr/>
          <p:nvPr/>
        </p:nvSpPr>
        <p:spPr>
          <a:xfrm>
            <a:off x="4398710" y="2728023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A1B0644-0B22-4F5F-B53D-C35D3E94FDD5}"/>
              </a:ext>
            </a:extLst>
          </p:cNvPr>
          <p:cNvSpPr/>
          <p:nvPr/>
        </p:nvSpPr>
        <p:spPr>
          <a:xfrm>
            <a:off x="4398710" y="3055126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BB5FEB-C920-48D0-B71B-632737744998}"/>
              </a:ext>
            </a:extLst>
          </p:cNvPr>
          <p:cNvSpPr/>
          <p:nvPr/>
        </p:nvSpPr>
        <p:spPr>
          <a:xfrm>
            <a:off x="4398710" y="3679388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A936149-3C1C-4070-85A3-8EF7E9596875}"/>
              </a:ext>
            </a:extLst>
          </p:cNvPr>
          <p:cNvSpPr/>
          <p:nvPr/>
        </p:nvSpPr>
        <p:spPr>
          <a:xfrm>
            <a:off x="1224329" y="2386156"/>
            <a:ext cx="1628078" cy="15609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xmlns="" id="{BC01A313-0030-487E-BA44-AF899E825DBE}"/>
              </a:ext>
            </a:extLst>
          </p:cNvPr>
          <p:cNvSpPr/>
          <p:nvPr/>
        </p:nvSpPr>
        <p:spPr>
          <a:xfrm>
            <a:off x="7877889" y="2419403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>
            <a:extLst>
              <a:ext uri="{FF2B5EF4-FFF2-40B4-BE49-F238E27FC236}">
                <a16:creationId xmlns:a16="http://schemas.microsoft.com/office/drawing/2014/main" xmlns="" id="{E6379A3F-B6EF-46CA-B984-0C312A06F370}"/>
              </a:ext>
            </a:extLst>
          </p:cNvPr>
          <p:cNvSpPr/>
          <p:nvPr/>
        </p:nvSpPr>
        <p:spPr>
          <a:xfrm>
            <a:off x="7877889" y="2746711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Face 11">
            <a:extLst>
              <a:ext uri="{FF2B5EF4-FFF2-40B4-BE49-F238E27FC236}">
                <a16:creationId xmlns:a16="http://schemas.microsoft.com/office/drawing/2014/main" xmlns="" id="{10174FF4-4A71-45FC-8F70-56C3FB4D5B15}"/>
              </a:ext>
            </a:extLst>
          </p:cNvPr>
          <p:cNvSpPr/>
          <p:nvPr/>
        </p:nvSpPr>
        <p:spPr>
          <a:xfrm>
            <a:off x="7877889" y="3077633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xmlns="" id="{3C0B82D9-ED1D-4E0E-96EF-E1B030FD6D7E}"/>
              </a:ext>
            </a:extLst>
          </p:cNvPr>
          <p:cNvSpPr/>
          <p:nvPr/>
        </p:nvSpPr>
        <p:spPr>
          <a:xfrm>
            <a:off x="7877889" y="3698076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xmlns="" id="{E8C90E3D-83D6-49C1-A43E-5B3A1436D39D}"/>
              </a:ext>
            </a:extLst>
          </p:cNvPr>
          <p:cNvSpPr/>
          <p:nvPr/>
        </p:nvSpPr>
        <p:spPr>
          <a:xfrm>
            <a:off x="9976176" y="2568292"/>
            <a:ext cx="1051933" cy="1063083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xmlns="" id="{337773E1-3910-4BE4-93E6-9C8F82AD9103}"/>
              </a:ext>
            </a:extLst>
          </p:cNvPr>
          <p:cNvSpPr/>
          <p:nvPr/>
        </p:nvSpPr>
        <p:spPr>
          <a:xfrm>
            <a:off x="3194377" y="2828486"/>
            <a:ext cx="90696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xmlns="" id="{33B17D85-5479-46F2-8A25-BE945EA822C6}"/>
              </a:ext>
            </a:extLst>
          </p:cNvPr>
          <p:cNvSpPr/>
          <p:nvPr/>
        </p:nvSpPr>
        <p:spPr>
          <a:xfrm>
            <a:off x="6435666" y="2802363"/>
            <a:ext cx="90696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xmlns="" id="{65429FAC-29AD-4E9E-BFC0-3440CCCDB820}"/>
              </a:ext>
            </a:extLst>
          </p:cNvPr>
          <p:cNvSpPr/>
          <p:nvPr/>
        </p:nvSpPr>
        <p:spPr>
          <a:xfrm>
            <a:off x="8769990" y="2809901"/>
            <a:ext cx="90696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0FC1499-4682-472C-9B7F-9772CCFE85B1}"/>
              </a:ext>
            </a:extLst>
          </p:cNvPr>
          <p:cNvSpPr txBox="1"/>
          <p:nvPr/>
        </p:nvSpPr>
        <p:spPr>
          <a:xfrm>
            <a:off x="3278542" y="3460494"/>
            <a:ext cx="647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NLTK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235C1E2-47B5-4B79-AF51-91E263680B57}"/>
              </a:ext>
            </a:extLst>
          </p:cNvPr>
          <p:cNvSpPr txBox="1"/>
          <p:nvPr/>
        </p:nvSpPr>
        <p:spPr>
          <a:xfrm>
            <a:off x="6565630" y="3460494"/>
            <a:ext cx="647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NLTK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17998CC-9CF1-4EF4-8813-44F9135FA87A}"/>
              </a:ext>
            </a:extLst>
          </p:cNvPr>
          <p:cNvSpPr txBox="1"/>
          <p:nvPr/>
        </p:nvSpPr>
        <p:spPr>
          <a:xfrm>
            <a:off x="8659084" y="3438086"/>
            <a:ext cx="131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Aggregation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17877AE-1098-4A06-A69C-33F94F56E6BE}"/>
              </a:ext>
            </a:extLst>
          </p:cNvPr>
          <p:cNvSpPr txBox="1"/>
          <p:nvPr/>
        </p:nvSpPr>
        <p:spPr>
          <a:xfrm>
            <a:off x="1641464" y="411882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Article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857B07F-D77E-4039-8302-EC47519DD256}"/>
              </a:ext>
            </a:extLst>
          </p:cNvPr>
          <p:cNvSpPr txBox="1"/>
          <p:nvPr/>
        </p:nvSpPr>
        <p:spPr>
          <a:xfrm>
            <a:off x="4579434" y="4118828"/>
            <a:ext cx="114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Sentences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43E650D-6A4C-4176-BAAB-CABB96FE351D}"/>
              </a:ext>
            </a:extLst>
          </p:cNvPr>
          <p:cNvSpPr txBox="1"/>
          <p:nvPr/>
        </p:nvSpPr>
        <p:spPr>
          <a:xfrm>
            <a:off x="7407043" y="4118828"/>
            <a:ext cx="1262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Sentence</a:t>
            </a:r>
          </a:p>
          <a:p>
            <a:pPr algn="ctr"/>
            <a:r>
              <a:rPr lang="en-US" b="1" dirty="0"/>
              <a:t>Sentiments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8D7A217-28AA-42B8-BF1E-60454E95CDB8}"/>
              </a:ext>
            </a:extLst>
          </p:cNvPr>
          <p:cNvSpPr txBox="1"/>
          <p:nvPr/>
        </p:nvSpPr>
        <p:spPr>
          <a:xfrm>
            <a:off x="9916597" y="4030881"/>
            <a:ext cx="1171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Article</a:t>
            </a:r>
          </a:p>
          <a:p>
            <a:pPr algn="ctr"/>
            <a:r>
              <a:rPr lang="en-US" b="1" dirty="0"/>
              <a:t>Sentiment</a:t>
            </a:r>
          </a:p>
        </p:txBody>
      </p:sp>
    </p:spTree>
    <p:extLst>
      <p:ext uri="{BB962C8B-B14F-4D97-AF65-F5344CB8AC3E}">
        <p14:creationId xmlns:p14="http://schemas.microsoft.com/office/powerpoint/2010/main" val="278324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5: </a:t>
            </a:r>
            <a:r>
              <a:rPr lang="en-US" dirty="0" err="1"/>
              <a:t>WordCloud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A936149-3C1C-4070-85A3-8EF7E9596875}"/>
              </a:ext>
            </a:extLst>
          </p:cNvPr>
          <p:cNvSpPr/>
          <p:nvPr/>
        </p:nvSpPr>
        <p:spPr>
          <a:xfrm>
            <a:off x="1224329" y="2386156"/>
            <a:ext cx="1628078" cy="15609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xmlns="" id="{337773E1-3910-4BE4-93E6-9C8F82AD9103}"/>
              </a:ext>
            </a:extLst>
          </p:cNvPr>
          <p:cNvSpPr/>
          <p:nvPr/>
        </p:nvSpPr>
        <p:spPr>
          <a:xfrm>
            <a:off x="3194377" y="2828486"/>
            <a:ext cx="2269721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0FC1499-4682-472C-9B7F-9772CCFE85B1}"/>
              </a:ext>
            </a:extLst>
          </p:cNvPr>
          <p:cNvSpPr txBox="1"/>
          <p:nvPr/>
        </p:nvSpPr>
        <p:spPr>
          <a:xfrm>
            <a:off x="3278542" y="3460494"/>
            <a:ext cx="2079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Remove Stop Words</a:t>
            </a:r>
          </a:p>
          <a:p>
            <a:r>
              <a:rPr lang="en-US" dirty="0">
                <a:solidFill>
                  <a:schemeClr val="accent1"/>
                </a:solidFill>
              </a:rPr>
              <a:t>Set Parameters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17877AE-1098-4A06-A69C-33F94F56E6BE}"/>
              </a:ext>
            </a:extLst>
          </p:cNvPr>
          <p:cNvSpPr txBox="1"/>
          <p:nvPr/>
        </p:nvSpPr>
        <p:spPr>
          <a:xfrm>
            <a:off x="1641464" y="411882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Article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1549D5B-A90D-4C8E-881C-7F6D572A8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956" y="1878227"/>
            <a:ext cx="4960551" cy="257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02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Handler Class Pseudocode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685800"/>
            <a:ext cx="7823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151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FD8485-8D87-7944-8EC0-6B992B9C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/>
              <a:t>Demo!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95162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3B5ED8-7DDB-6E41-8F8B-44BE3DED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585570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rgbClr val="FF0000"/>
                </a:solidFill>
              </a:rPr>
              <a:t>Current search engines only take keywords, but we want to find similar articles based on a reference article!</a:t>
            </a:r>
          </a:p>
          <a:p>
            <a:pPr marL="0" indent="0" algn="ctr">
              <a:buNone/>
            </a:pPr>
            <a:endParaRPr lang="en-US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200" dirty="0"/>
              <a:t>				    OUR LOGO HERE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10" y="4060465"/>
            <a:ext cx="2954166" cy="1969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169" y="4458296"/>
            <a:ext cx="2698578" cy="1092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40541E8-6170-4CCB-BA64-59B358004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620" y="3983351"/>
            <a:ext cx="3524250" cy="2181225"/>
          </a:xfrm>
          <a:prstGeom prst="rect">
            <a:avLst/>
          </a:prstGeom>
        </p:spPr>
      </p:pic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xmlns="" id="{CD859DEB-5F65-4FE2-9C96-1DD5E15FF317}"/>
              </a:ext>
            </a:extLst>
          </p:cNvPr>
          <p:cNvSpPr/>
          <p:nvPr/>
        </p:nvSpPr>
        <p:spPr>
          <a:xfrm>
            <a:off x="202336" y="4003783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xmlns="" id="{6C006F69-2993-4202-9F5A-34F70619627A}"/>
              </a:ext>
            </a:extLst>
          </p:cNvPr>
          <p:cNvSpPr/>
          <p:nvPr/>
        </p:nvSpPr>
        <p:spPr>
          <a:xfrm>
            <a:off x="4326937" y="3954574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xmlns="" id="{9D2A6090-2524-428F-B536-5F9C9D11C6B9}"/>
              </a:ext>
            </a:extLst>
          </p:cNvPr>
          <p:cNvSpPr/>
          <p:nvPr/>
        </p:nvSpPr>
        <p:spPr>
          <a:xfrm>
            <a:off x="8067730" y="3983350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40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Repo Structure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693845"/>
            <a:ext cx="3759399" cy="61641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049" y="673349"/>
            <a:ext cx="3740418" cy="618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709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Dataset and model storage</a:t>
            </a:r>
          </a:p>
          <a:p>
            <a:pPr lvl="1"/>
            <a:r>
              <a:rPr lang="en-US" dirty="0"/>
              <a:t>Had to create build scripts to build models locally</a:t>
            </a:r>
          </a:p>
          <a:p>
            <a:r>
              <a:rPr lang="en-US" sz="3200" dirty="0"/>
              <a:t>Model tuning</a:t>
            </a:r>
          </a:p>
          <a:p>
            <a:pPr lvl="1"/>
            <a:r>
              <a:rPr lang="en-US" dirty="0"/>
              <a:t>Included extra stop words and deleted bad articles</a:t>
            </a:r>
          </a:p>
          <a:p>
            <a:pPr lvl="1"/>
            <a:r>
              <a:rPr lang="en-US" dirty="0"/>
              <a:t>NY Times seed words were time period sensitive, so had to get topic words over longer time scale</a:t>
            </a:r>
          </a:p>
          <a:p>
            <a:pPr lvl="1"/>
            <a:r>
              <a:rPr lang="en-US" dirty="0"/>
              <a:t>Number of topics for the LDA models had to be tuned manually</a:t>
            </a:r>
          </a:p>
          <a:p>
            <a:r>
              <a:rPr lang="en-US" sz="3200" dirty="0"/>
              <a:t>Interpretability</a:t>
            </a:r>
          </a:p>
          <a:p>
            <a:pPr lvl="1"/>
            <a:r>
              <a:rPr lang="en-US" dirty="0"/>
              <a:t>Not all LDA topics were interpretable</a:t>
            </a:r>
          </a:p>
          <a:p>
            <a:pPr lvl="1"/>
            <a:r>
              <a:rPr lang="en-US" dirty="0"/>
              <a:t>Divided topic modeling into guided topics and unguided topics 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8359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6724F33-00E9-41D9-AD0E-C4D0B3DD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407" y="557551"/>
            <a:ext cx="6692593" cy="6300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32AE9A-4189-544C-BFA8-D4CCD669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1"/>
            <a:ext cx="5231326" cy="52812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Improve recommender system</a:t>
            </a:r>
          </a:p>
          <a:p>
            <a:pPr lvl="1"/>
            <a:r>
              <a:rPr lang="en-US" dirty="0"/>
              <a:t>Add additional non-topic related features in the recommendation system</a:t>
            </a:r>
          </a:p>
          <a:p>
            <a:pPr lvl="1"/>
            <a:r>
              <a:rPr lang="en-US" dirty="0"/>
              <a:t>Further optimize </a:t>
            </a:r>
            <a:r>
              <a:rPr lang="en-US" dirty="0" err="1" smtClean="0"/>
              <a:t>hyperparameters</a:t>
            </a:r>
            <a:r>
              <a:rPr lang="en-US" dirty="0" smtClean="0"/>
              <a:t> </a:t>
            </a:r>
            <a:r>
              <a:rPr lang="en-US" dirty="0"/>
              <a:t>to the LDA models</a:t>
            </a:r>
          </a:p>
          <a:p>
            <a:r>
              <a:rPr lang="en-US" sz="3200" dirty="0"/>
              <a:t>Corpus-wide visualizations for data exploration</a:t>
            </a:r>
          </a:p>
          <a:p>
            <a:r>
              <a:rPr lang="en-US" sz="3200" dirty="0"/>
              <a:t>UI Prettification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37190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1CAB9E-6EDB-4341-B6E6-24DB73413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77"/>
          <a:stretch/>
        </p:blipFill>
        <p:spPr>
          <a:xfrm>
            <a:off x="2215764" y="1459520"/>
            <a:ext cx="7760467" cy="5336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2F4AA1-3EB0-45CA-9B06-6B567A20C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D2589D-4760-4546-81D9-D404D65D516A}"/>
              </a:ext>
            </a:extLst>
          </p:cNvPr>
          <p:cNvSpPr txBox="1"/>
          <p:nvPr/>
        </p:nvSpPr>
        <p:spPr>
          <a:xfrm>
            <a:off x="3242630" y="690079"/>
            <a:ext cx="5706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Questions?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1670305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4D9048-0D5E-42BB-952A-048C2B8B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Detailed Design (Appendix)</a:t>
            </a:r>
            <a:endParaRPr lang="en-US" sz="1400" dirty="0"/>
          </a:p>
        </p:txBody>
      </p:sp>
      <p:pic>
        <p:nvPicPr>
          <p:cNvPr id="17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A74180A5-2905-4815-8C07-0F6CEDCB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1300942"/>
            <a:ext cx="11858030" cy="499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1953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3B5ED8-7DDB-6E41-8F8B-44BE3DED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NARA does 3 things:</a:t>
            </a:r>
          </a:p>
          <a:p>
            <a:pPr lvl="1"/>
            <a:r>
              <a:rPr lang="en-US" sz="2800" dirty="0"/>
              <a:t>Recommends news articles based on topic relevance</a:t>
            </a:r>
          </a:p>
          <a:p>
            <a:pPr lvl="1"/>
            <a:r>
              <a:rPr lang="en-US" sz="2800" dirty="0"/>
              <a:t>Analyzes sentiment of news articles</a:t>
            </a:r>
          </a:p>
          <a:p>
            <a:pPr lvl="1"/>
            <a:r>
              <a:rPr lang="en-US" sz="2800" dirty="0"/>
              <a:t>Visualizes news articles</a:t>
            </a:r>
          </a:p>
          <a:p>
            <a:pPr lvl="1"/>
            <a:endParaRPr lang="en-US" sz="2800" dirty="0"/>
          </a:p>
          <a:p>
            <a:r>
              <a:rPr lang="en-US" sz="3200" dirty="0"/>
              <a:t>How does it work?</a:t>
            </a:r>
          </a:p>
          <a:p>
            <a:pPr lvl="1"/>
            <a:r>
              <a:rPr lang="en-US" sz="2800" dirty="0"/>
              <a:t>Takes user input query article or keyword/phrases from UI</a:t>
            </a:r>
          </a:p>
          <a:p>
            <a:pPr lvl="1"/>
            <a:r>
              <a:rPr lang="en-US" sz="2800" dirty="0"/>
              <a:t>Recommends relevant articles from corpus using LDA</a:t>
            </a:r>
          </a:p>
          <a:p>
            <a:pPr lvl="1"/>
            <a:r>
              <a:rPr lang="en-US" sz="2800" dirty="0"/>
              <a:t>Lists relevant topics for query article</a:t>
            </a:r>
          </a:p>
          <a:p>
            <a:pPr lvl="1"/>
            <a:r>
              <a:rPr lang="en-US" sz="2800" dirty="0"/>
              <a:t>Presents sentiment analysis based on number of positive/negative/neutral sentences in input</a:t>
            </a:r>
          </a:p>
          <a:p>
            <a:pPr lvl="1"/>
            <a:r>
              <a:rPr lang="en-US" sz="2800" dirty="0"/>
              <a:t>Visualizes query article using word cloud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91153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76365D6-E826-4D85-A60B-A0926C009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432" y="2100077"/>
            <a:ext cx="3444173" cy="1842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6286955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Researchers</a:t>
            </a:r>
          </a:p>
          <a:p>
            <a:pPr lvl="1"/>
            <a:r>
              <a:rPr lang="en-US" dirty="0"/>
              <a:t>Academics looking for specific news articles for their research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General Public</a:t>
            </a:r>
          </a:p>
          <a:p>
            <a:pPr lvl="1"/>
            <a:r>
              <a:rPr lang="en-US" dirty="0"/>
              <a:t>News enthusiasts looking for similar articles</a:t>
            </a:r>
          </a:p>
          <a:p>
            <a:pPr lvl="1"/>
            <a:r>
              <a:rPr lang="en-US" dirty="0"/>
              <a:t>Users who want sentiment and topic information on an article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80B3E72-AA24-4E8C-9F97-BF2F588A4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036" y="4599334"/>
            <a:ext cx="2648461" cy="1893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F96EED5-B3FD-4DAA-8149-16B0D0B81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634" y="1882880"/>
            <a:ext cx="3588792" cy="2297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CECCE6A-2581-4100-957F-C224721A42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68" t="6953" r="10597" b="23730"/>
          <a:stretch/>
        </p:blipFill>
        <p:spPr>
          <a:xfrm>
            <a:off x="9557736" y="4180550"/>
            <a:ext cx="1779220" cy="24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94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7C5DF7B-A1D7-4928-8692-E6DC066CE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130" y="2265094"/>
            <a:ext cx="3660790" cy="2327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0EAB73-EC4F-414F-AB38-0915E0C1F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A8077D-01DD-6246-B6D0-2E7DE592A67B}"/>
              </a:ext>
            </a:extLst>
          </p:cNvPr>
          <p:cNvSpPr txBox="1">
            <a:spLocks/>
          </p:cNvSpPr>
          <p:nvPr/>
        </p:nvSpPr>
        <p:spPr>
          <a:xfrm>
            <a:off x="268080" y="101143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Main: Kaggle All-the-news dataset</a:t>
            </a:r>
          </a:p>
          <a:p>
            <a:pPr lvl="1"/>
            <a:r>
              <a:rPr lang="en-US" dirty="0"/>
              <a:t>Our news articles corpus</a:t>
            </a:r>
          </a:p>
          <a:p>
            <a:pPr lvl="1"/>
            <a:r>
              <a:rPr lang="en-US" dirty="0"/>
              <a:t>140,000 articles including article title, author, publisher, content and date</a:t>
            </a:r>
          </a:p>
          <a:p>
            <a:pPr lvl="1"/>
            <a:r>
              <a:rPr lang="en-US" dirty="0"/>
              <a:t>Articles from 2015 to 2017 from 15 national US publishers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Secondary: NY Times topic category labels and seed words </a:t>
            </a:r>
          </a:p>
          <a:p>
            <a:pPr lvl="1"/>
            <a:r>
              <a:rPr lang="en-US" dirty="0"/>
              <a:t>News article topics from NY Times</a:t>
            </a:r>
          </a:p>
          <a:p>
            <a:pPr lvl="1"/>
            <a:r>
              <a:rPr lang="en-US" dirty="0"/>
              <a:t>Passed through guided LDA model to produce interpretable topics 		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83686F3-C474-4536-8E44-29921BF1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76" y="2842132"/>
            <a:ext cx="6407314" cy="1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995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3814952"/>
            <a:ext cx="11085720" cy="2460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5 main components</a:t>
            </a:r>
          </a:p>
          <a:p>
            <a:pPr lvl="1"/>
            <a:r>
              <a:rPr lang="en-US" dirty="0"/>
              <a:t>Preprocessor, topic modeler, article recommender, sentiment analyzer/word cloud generator, and UI</a:t>
            </a:r>
          </a:p>
          <a:p>
            <a:pPr lvl="1"/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1026" name="Picture 2" descr="https://documents.lucidchart.com/documents/23376bd9-f9e5-4701-a3f4-4e29962711b5/pages/0_0?a=214&amp;x=-1&amp;y=243&amp;w=1336&amp;h=374&amp;store=1&amp;accept=image%2F*&amp;auth=LCA%20e90a956c00a3358a5dd7fe6aac385949ff3e5f58-ts%3D1527574179">
            <a:extLst>
              <a:ext uri="{FF2B5EF4-FFF2-40B4-BE49-F238E27FC236}">
                <a16:creationId xmlns:a16="http://schemas.microsoft.com/office/drawing/2014/main" xmlns="" id="{1640830F-81F4-446C-81D4-0629C2C40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138427"/>
            <a:ext cx="95440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54CF999-B38B-407E-907B-A899DAC48E2D}"/>
              </a:ext>
            </a:extLst>
          </p:cNvPr>
          <p:cNvSpPr txBox="1"/>
          <p:nvPr/>
        </p:nvSpPr>
        <p:spPr>
          <a:xfrm>
            <a:off x="3459297" y="848299"/>
            <a:ext cx="491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NARA Simplified Workflow</a:t>
            </a:r>
          </a:p>
        </p:txBody>
      </p:sp>
    </p:spTree>
    <p:extLst>
      <p:ext uri="{BB962C8B-B14F-4D97-AF65-F5344CB8AC3E}">
        <p14:creationId xmlns:p14="http://schemas.microsoft.com/office/powerpoint/2010/main" val="14150425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(Paul)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" t="478" r="1"/>
          <a:stretch/>
        </p:blipFill>
        <p:spPr>
          <a:xfrm>
            <a:off x="227381" y="723331"/>
            <a:ext cx="11737238" cy="554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715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Preprocessor needs to:</a:t>
            </a:r>
          </a:p>
          <a:p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Clean data.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Filter words.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Return document-term-matrix for topic-modeler.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Transform new articles.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221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Wrapper around </a:t>
            </a:r>
            <a:r>
              <a:rPr lang="en-US" dirty="0" err="1"/>
              <a:t>scikit-learn’s</a:t>
            </a:r>
            <a:r>
              <a:rPr lang="en-US" dirty="0"/>
              <a:t> </a:t>
            </a:r>
            <a:r>
              <a:rPr lang="en-US" i="1" dirty="0" err="1"/>
              <a:t>CountVectorizer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max_features</a:t>
            </a:r>
            <a:r>
              <a:rPr lang="en-US" dirty="0"/>
              <a:t>: maximum vocabulary.</a:t>
            </a:r>
          </a:p>
          <a:p>
            <a:pPr lvl="1"/>
            <a:r>
              <a:rPr lang="en-US" dirty="0" err="1"/>
              <a:t>min_df</a:t>
            </a:r>
            <a:r>
              <a:rPr lang="en-US" dirty="0"/>
              <a:t>: min number of words (if int) or min proportion (float).</a:t>
            </a:r>
          </a:p>
          <a:p>
            <a:pPr lvl="1"/>
            <a:endParaRPr lang="en-US" dirty="0"/>
          </a:p>
          <a:p>
            <a:r>
              <a:rPr lang="en-US" dirty="0"/>
              <a:t>Class implements .fit() &amp; .transform().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23F38CF-B186-4304-8B7F-426F1B53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4350785"/>
            <a:ext cx="62769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214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613</Words>
  <Application>Microsoft Macintosh PowerPoint</Application>
  <PresentationFormat>Widescreen</PresentationFormat>
  <Paragraphs>148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Calibri Light</vt:lpstr>
      <vt:lpstr>Mangal</vt:lpstr>
      <vt:lpstr>MV Boli</vt:lpstr>
      <vt:lpstr>Segoe UI</vt:lpstr>
      <vt:lpstr>Arial</vt:lpstr>
      <vt:lpstr>Office Theme</vt:lpstr>
      <vt:lpstr>NARA: News Articles Recommender and Analyzer</vt:lpstr>
      <vt:lpstr>Problem Statement</vt:lpstr>
      <vt:lpstr>Background</vt:lpstr>
      <vt:lpstr>Target Users</vt:lpstr>
      <vt:lpstr>Data Sources</vt:lpstr>
      <vt:lpstr>Components Structure</vt:lpstr>
      <vt:lpstr>User Interface (Paul)</vt:lpstr>
      <vt:lpstr>Component 1: Preprocessor</vt:lpstr>
      <vt:lpstr>Component 1: Preprocessor</vt:lpstr>
      <vt:lpstr>Component 1: Preprocessor </vt:lpstr>
      <vt:lpstr>Component 1: Preprocessor </vt:lpstr>
      <vt:lpstr>Component 2: Topic Modeler</vt:lpstr>
      <vt:lpstr>Component 2: Topic Modeler</vt:lpstr>
      <vt:lpstr>Component 3: Recommender</vt:lpstr>
      <vt:lpstr>Component 3: Recommender – knn_prediction</vt:lpstr>
      <vt:lpstr>Component 4: Sentiment Analyzer </vt:lpstr>
      <vt:lpstr>Component 5: WordCloud</vt:lpstr>
      <vt:lpstr>Handler Class Pseudocode</vt:lpstr>
      <vt:lpstr>Demo</vt:lpstr>
      <vt:lpstr>Git Repo Structure</vt:lpstr>
      <vt:lpstr>Problems Encountered</vt:lpstr>
      <vt:lpstr>Future Work</vt:lpstr>
      <vt:lpstr>PowerPoint Presentation</vt:lpstr>
      <vt:lpstr>Detailed Design (Appendix)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Article NLP Analyzer</dc:title>
  <dc:creator>Yumeng Ding</dc:creator>
  <cp:lastModifiedBy>Paul Wright</cp:lastModifiedBy>
  <cp:revision>56</cp:revision>
  <dcterms:created xsi:type="dcterms:W3CDTF">2018-05-27T21:03:01Z</dcterms:created>
  <dcterms:modified xsi:type="dcterms:W3CDTF">2018-06-04T23:33:01Z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cduze@microsoft.com</vt:lpwstr>
  </property>
  <property fmtid="{D5CDD505-2E9C-101B-9397-08002B2CF9AE}" pid="5" name="MSIP_Label_f42aa342-8706-4288-bd11-ebb85995028c_SetDate">
    <vt:lpwstr>2018-05-29T21:26:09.0986664Z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